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handoutMasterIdLst>
    <p:handoutMasterId r:id="rId12"/>
  </p:handoutMasterIdLst>
  <p:sldIdLst>
    <p:sldId id="275" r:id="rId3"/>
    <p:sldId id="277" r:id="rId4"/>
    <p:sldId id="302" r:id="rId5"/>
    <p:sldId id="381" r:id="rId6"/>
    <p:sldId id="371" r:id="rId7"/>
    <p:sldId id="388" r:id="rId8"/>
    <p:sldId id="357" r:id="rId9"/>
    <p:sldId id="35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kalaf" initials="m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7F4"/>
    <a:srgbClr val="A36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6"/>
    <p:restoredTop sz="78872" autoAdjust="0"/>
  </p:normalViewPr>
  <p:slideViewPr>
    <p:cSldViewPr>
      <p:cViewPr varScale="1">
        <p:scale>
          <a:sx n="135" d="100"/>
          <a:sy n="135" d="100"/>
        </p:scale>
        <p:origin x="2984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4504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E2F0DB-A891-41B9-9ABB-22F84D88A980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2944D-9086-49E7-8B6E-2DF1C34B7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74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7189C-25B6-4506-A066-CD11E18103CB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41FCE-008E-4C58-A92D-EE7F361F2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8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41FCE-008E-4C58-A92D-EE7F361F2D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All AWS machines are up and nominal for the core stakeholder group.</a:t>
            </a:r>
          </a:p>
          <a:p>
            <a:endParaRPr lang="en-US" baseline="0" dirty="0"/>
          </a:p>
          <a:p>
            <a:r>
              <a:rPr lang="en-US" baseline="0" dirty="0"/>
              <a:t>We now have a new setup on a Linux Ubuntu Server machine that is using a tool called VirtualBox.  VirtualBox is a Windows VM inside the Linux AWS instance that may be able to host GIFT for a quick brute-force way of hosting GIFT apart from the cost of a powerful Windows instance.</a:t>
            </a:r>
          </a:p>
          <a:p>
            <a:endParaRPr lang="en-US" baseline="0" dirty="0"/>
          </a:p>
          <a:p>
            <a:r>
              <a:rPr lang="en-US" baseline="0" dirty="0"/>
              <a:t>Our initial tests and experiments with EC2 instances, Virtual Box, and Windows-Running-On-Linux AWS indicate that there isn’t a “cheap and easy” solution to getting GIFT to run natively in AWS.  We still have a couple last things to try, but it appears as if the AWS EC2 instances are specifically designed to stop what we’re trying from happening because of liability on Amazon’s part.  </a:t>
            </a:r>
          </a:p>
          <a:p>
            <a:endParaRPr lang="en-US" baseline="0" dirty="0"/>
          </a:p>
          <a:p>
            <a:r>
              <a:rPr lang="en-US" baseline="0" dirty="0"/>
              <a:t>The one last “easy” solution to try is building a barebones pure virtual machine using AWS servers, or there are other cloud services (such as a hosting service called </a:t>
            </a:r>
            <a:r>
              <a:rPr lang="en-US" baseline="0" dirty="0" err="1"/>
              <a:t>RackSpace</a:t>
            </a:r>
            <a:r>
              <a:rPr lang="en-US" baseline="0" dirty="0"/>
              <a:t>) that have no restrictions in place for creating a Linux-Running-Windows VM that we wouldn’t want to necessarily utilize unless the team gives us the go-ahead to try a cloud solution outside of Amazon Services for the “easy” option.</a:t>
            </a:r>
          </a:p>
          <a:p>
            <a:endParaRPr lang="en-US" baseline="0" dirty="0"/>
          </a:p>
          <a:p>
            <a:r>
              <a:rPr lang="en-US" baseline="0" dirty="0"/>
              <a:t>Current hypothesis is that we will need to continue on the path of altering GIFT architecture and third party tools to run natively on Linux.</a:t>
            </a:r>
          </a:p>
          <a:p>
            <a:endParaRPr lang="en-US" baseline="0" dirty="0"/>
          </a:p>
          <a:p>
            <a:r>
              <a:rPr lang="en-US" baseline="0" dirty="0"/>
              <a:t>Report with results and references for all experiments and progress will be documented and uploaded to the </a:t>
            </a:r>
            <a:r>
              <a:rPr lang="en-US" baseline="0" dirty="0" err="1"/>
              <a:t>gifttutoring.org</a:t>
            </a:r>
            <a:r>
              <a:rPr lang="en-US" baseline="0" dirty="0"/>
              <a:t> SSI branch.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41FCE-008E-4C58-A92D-EE7F361F2D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89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Costs remain stable on a monthly basis at about $2K per month.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41FCE-008E-4C58-A92D-EE7F361F2D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2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841FCE-008E-4C58-A92D-EE7F361F2D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60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841FCE-008E-4C58-A92D-EE7F361F2D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62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841FCE-008E-4C58-A92D-EE7F361F2D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42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F15F-74C0-428F-BF03-53AA0347698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1" y="4559276"/>
            <a:ext cx="7992577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0" y="3139440"/>
            <a:ext cx="799542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8864" y="4689295"/>
            <a:ext cx="6545174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4" y="3227033"/>
            <a:ext cx="7853495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F15F-74C0-428F-BF03-53AA0347698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AEFF-4B30-4290-B145-C33F3B70B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F15F-74C0-428F-BF03-53AA0347698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AEFF-4B30-4290-B145-C33F3B70B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BAE06-B9CB-4B7E-BC10-EDA5BC58932B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C07D-7BA2-4081-808D-F7538C8C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81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BAE06-B9CB-4B7E-BC10-EDA5BC58932B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C07D-7BA2-4081-808D-F7538C8C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99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BAE06-B9CB-4B7E-BC10-EDA5BC58932B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C07D-7BA2-4081-808D-F7538C8C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40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BAE06-B9CB-4B7E-BC10-EDA5BC58932B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C07D-7BA2-4081-808D-F7538C8C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85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BAE06-B9CB-4B7E-BC10-EDA5BC58932B}" type="datetimeFigureOut">
              <a:rPr lang="en-US" smtClean="0"/>
              <a:t>2/19/21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C07D-7BA2-4081-808D-F7538C8C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81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BAE06-B9CB-4B7E-BC10-EDA5BC58932B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C07D-7BA2-4081-808D-F7538C8C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94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BAE06-B9CB-4B7E-BC10-EDA5BC58932B}" type="datetimeFigureOut">
              <a:rPr lang="en-US" smtClean="0"/>
              <a:t>2/19/21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C07D-7BA2-4081-808D-F7538C8C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575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BAE06-B9CB-4B7E-BC10-EDA5BC58932B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C07D-7BA2-4081-808D-F7538C8C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F15F-74C0-428F-BF03-53AA0347698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AEFF-4B30-4290-B145-C33F3B70BEF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304800"/>
            <a:ext cx="432903" cy="43290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4487476" y="655448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BAE06-B9CB-4B7E-BC10-EDA5BC58932B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C07D-7BA2-4081-808D-F7538C8C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16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BAE06-B9CB-4B7E-BC10-EDA5BC58932B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C07D-7BA2-4081-808D-F7538C8C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141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BAE06-B9CB-4B7E-BC10-EDA5BC58932B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7C07D-7BA2-4081-808D-F7538C8C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9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F15F-74C0-428F-BF03-53AA0347698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1600"/>
            </a:lvl1pPr>
          </a:lstStyle>
          <a:p>
            <a:r>
              <a:rPr lang="en-US">
                <a:latin typeface="Times New Roman" panose="02020603050405020304" pitchFamily="18" charset="0"/>
                <a:ea typeface="Arial Unicode MS" panose="020B0604020202020204" pitchFamily="34" charset="-128"/>
              </a:rPr>
              <a:t>BAA W911NF-11-R-0012-03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AEFF-4B30-4290-B145-C33F3B70BEF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lang="en-US" sz="2000" smtClean="0">
                <a:effectLst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KICK-OFF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04685324"/>
              </p:ext>
            </p:extLst>
          </p:nvPr>
        </p:nvGraphicFramePr>
        <p:xfrm>
          <a:off x="736456" y="3389376"/>
          <a:ext cx="7696200" cy="987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96200">
                  <a:extLst>
                    <a:ext uri="{9D8B030D-6E8A-4147-A177-3AD203B41FA5}">
                      <a16:colId xmlns:a16="http://schemas.microsoft.com/office/drawing/2014/main" val="21389460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GIFT:  Scalability, Interoperability     and Content Creation</a:t>
                      </a:r>
                      <a:endParaRPr lang="en-US" sz="1600" dirty="0">
                        <a:effectLst/>
                        <a:latin typeface="Helvetica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8745" marR="11874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0106833"/>
                  </a:ext>
                </a:extLst>
              </a:tr>
            </a:tbl>
          </a:graphicData>
        </a:graphic>
      </p:graphicFrame>
      <p:pic>
        <p:nvPicPr>
          <p:cNvPr id="17" name="Picture 4" descr="N:\Synaptic Sparks\Branding\SSI Full Color Plain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107036" y="304800"/>
            <a:ext cx="1686984" cy="666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teamorlando.org/wp-content/uploads/2014/01/sttc_coin_front1-300x300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48600" y="366479"/>
            <a:ext cx="605192" cy="605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F15F-74C0-428F-BF03-53AA0347698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AEFF-4B30-4290-B145-C33F3B70B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F15F-74C0-428F-BF03-53AA0347698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AEFF-4B30-4290-B145-C33F3B70B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F15F-74C0-428F-BF03-53AA0347698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AEFF-4B30-4290-B145-C33F3B70B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F15F-74C0-428F-BF03-53AA0347698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AEFF-4B30-4290-B145-C33F3B70BE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F15F-74C0-428F-BF03-53AA0347698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AEFF-4B30-4290-B145-C33F3B70BEF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F15F-74C0-428F-BF03-53AA0347698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AEFF-4B30-4290-B145-C33F3B70BEF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F51F15F-74C0-428F-BF03-53AA0347698A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ADCAEFF-4B30-4290-B145-C33F3B70BEF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026" name="Picture 2" descr="N:\Synaptic Sparks\Branding\SSI Full Color.png"/>
          <p:cNvPicPr>
            <a:picLocks noChangeAspect="1" noChangeArrowheads="1"/>
          </p:cNvPicPr>
          <p:nvPr userDrawn="1"/>
        </p:nvPicPr>
        <p:blipFill>
          <a:blip r:embed="rId1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44823" y="278166"/>
            <a:ext cx="1007737" cy="56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-7918" y="6400800"/>
            <a:ext cx="91598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i="1" dirty="0"/>
              <a:t>Synaptic Sparks Inc.</a:t>
            </a:r>
            <a:r>
              <a:rPr lang="en-US" sz="1100" b="0" i="1" baseline="0" dirty="0"/>
              <a:t> (Licensed 501c3 Nonprofit), </a:t>
            </a:r>
            <a:r>
              <a:rPr lang="en-US" sz="1100" b="0" i="1" baseline="0" dirty="0" err="1"/>
              <a:t>www.SynapticSparks.org</a:t>
            </a:r>
            <a:endParaRPr lang="en-US" sz="1100" b="0" i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BAE06-B9CB-4B7E-BC10-EDA5BC58932B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7C07D-7BA2-4081-808D-F7538C8C0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49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/>
        </p:nvSpPr>
        <p:spPr>
          <a:xfrm>
            <a:off x="3048000" y="6110165"/>
            <a:ext cx="31242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BAA </a:t>
            </a:r>
            <a:r>
              <a:rPr lang="pl-PL" dirty="0"/>
              <a:t>W911NF-19-C-0043 </a:t>
            </a:r>
          </a:p>
        </p:txBody>
      </p:sp>
      <p:sp>
        <p:nvSpPr>
          <p:cNvPr id="284" name="Shape 284"/>
          <p:cNvSpPr>
            <a:spLocks noGrp="1"/>
          </p:cNvSpPr>
          <p:nvPr>
            <p:ph type="subTitle" sz="quarter" idx="1"/>
          </p:nvPr>
        </p:nvSpPr>
        <p:spPr>
          <a:xfrm>
            <a:off x="1258863" y="4689295"/>
            <a:ext cx="6545176" cy="457201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defTabSz="886968">
              <a:defRPr sz="1746" spc="291"/>
            </a:lvl1pPr>
          </a:lstStyle>
          <a:p>
            <a:r>
              <a:rPr lang="en-US" dirty="0"/>
              <a:t>February 19</a:t>
            </a:r>
            <a:r>
              <a:rPr dirty="0"/>
              <a:t>, </a:t>
            </a:r>
            <a:r>
              <a:rPr lang="en-US" dirty="0"/>
              <a:t>2021</a:t>
            </a:r>
            <a:r>
              <a:rPr dirty="0"/>
              <a:t> - Technical status meeting</a:t>
            </a:r>
          </a:p>
        </p:txBody>
      </p:sp>
      <p:sp>
        <p:nvSpPr>
          <p:cNvPr id="285" name="Shape 285"/>
          <p:cNvSpPr>
            <a:spLocks noGrp="1"/>
          </p:cNvSpPr>
          <p:nvPr>
            <p:ph type="ctrTitle"/>
          </p:nvPr>
        </p:nvSpPr>
        <p:spPr>
          <a:xfrm>
            <a:off x="604703" y="3352800"/>
            <a:ext cx="7853497" cy="990600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512063">
              <a:lnSpc>
                <a:spcPct val="90000"/>
              </a:lnSpc>
              <a:defRPr sz="2016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cap="none" dirty="0">
                <a:sym typeface="Century Gothic"/>
              </a:rPr>
              <a:t>GIFT: Internationalization and Core GIFT Enhancements</a:t>
            </a:r>
            <a:endParaRPr sz="2800" dirty="0"/>
          </a:p>
        </p:txBody>
      </p:sp>
      <p:pic>
        <p:nvPicPr>
          <p:cNvPr id="286" name="image4.tif" descr="N:\Synaptic Sparks\Branding\SSI Full Color Plain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14016" y="533397"/>
            <a:ext cx="2829985" cy="11187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image3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703" y="533398"/>
            <a:ext cx="1118705" cy="111870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2741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AWS Maintenance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AWS / RDS Current State – </a:t>
            </a:r>
            <a:r>
              <a:rPr lang="en-US" sz="1600" dirty="0">
                <a:solidFill>
                  <a:srgbClr val="00B050"/>
                </a:solidFill>
              </a:rPr>
              <a:t>Complete Audit of Existing Systems Complete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AC60E40-7228-D04E-ADF1-70B5298B41A4}"/>
              </a:ext>
            </a:extLst>
          </p:cNvPr>
          <p:cNvSpPr/>
          <p:nvPr/>
        </p:nvSpPr>
        <p:spPr>
          <a:xfrm>
            <a:off x="631627" y="2125246"/>
            <a:ext cx="779569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Group		  GIFT Instance                Nuxeo VM                    Database</a:t>
            </a:r>
            <a:endParaRPr lang="en-US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44C30CC-C878-3649-9C86-87CFCAEADD4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3924" y="3767554"/>
            <a:ext cx="863600" cy="8636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1FBB4FA-2934-BA4C-812B-E631B21F328C}"/>
              </a:ext>
            </a:extLst>
          </p:cNvPr>
          <p:cNvSpPr txBox="1"/>
          <p:nvPr/>
        </p:nvSpPr>
        <p:spPr>
          <a:xfrm>
            <a:off x="2331324" y="4597401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GIFTSSIDevWindows</a:t>
            </a:r>
            <a:endParaRPr lang="en-US" sz="800" dirty="0"/>
          </a:p>
          <a:p>
            <a:pPr algn="ctr"/>
            <a:r>
              <a:rPr lang="en-US" sz="800" dirty="0"/>
              <a:t>150 GB</a:t>
            </a:r>
          </a:p>
          <a:p>
            <a:pPr algn="ctr"/>
            <a:r>
              <a:rPr lang="en-US" sz="800" dirty="0"/>
              <a:t>52.43.174.125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307271-3C51-6D43-B435-7AFEF3020A96}"/>
              </a:ext>
            </a:extLst>
          </p:cNvPr>
          <p:cNvSpPr txBox="1"/>
          <p:nvPr/>
        </p:nvSpPr>
        <p:spPr>
          <a:xfrm>
            <a:off x="4490324" y="4597401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GIFTSSIDevNuxeo</a:t>
            </a:r>
            <a:endParaRPr lang="en-US" sz="800" dirty="0"/>
          </a:p>
          <a:p>
            <a:pPr algn="ctr"/>
            <a:r>
              <a:rPr lang="en-US" sz="800" dirty="0"/>
              <a:t>128 GB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21E0D5C-8B9E-DD42-8F08-D7F50753B81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3000" y="4038601"/>
            <a:ext cx="903448" cy="5588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7FA87F5-34E0-A240-814D-E47B7F631F3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6101" y="3919955"/>
            <a:ext cx="677446" cy="67744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F7A238F-0A59-1C44-B801-F6AC61671F57}"/>
              </a:ext>
            </a:extLst>
          </p:cNvPr>
          <p:cNvSpPr txBox="1"/>
          <p:nvPr/>
        </p:nvSpPr>
        <p:spPr>
          <a:xfrm>
            <a:off x="6522324" y="4600442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Giftssidevrds</a:t>
            </a:r>
            <a:endParaRPr lang="en-US" sz="800" dirty="0"/>
          </a:p>
          <a:p>
            <a:pPr algn="ctr"/>
            <a:r>
              <a:rPr lang="en-US" sz="800" dirty="0"/>
              <a:t> 100 GB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DFB8DA0-CA5A-6640-B5E8-D773D89B760F}"/>
              </a:ext>
            </a:extLst>
          </p:cNvPr>
          <p:cNvSpPr/>
          <p:nvPr/>
        </p:nvSpPr>
        <p:spPr>
          <a:xfrm>
            <a:off x="838316" y="4038601"/>
            <a:ext cx="85953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AWS</a:t>
            </a:r>
          </a:p>
          <a:p>
            <a:pPr algn="ctr"/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Cloud</a:t>
            </a:r>
          </a:p>
          <a:p>
            <a:pPr algn="ctr"/>
            <a:r>
              <a:rPr 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Testing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23B4230-C074-A94B-801F-5AC93CB10F6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3924" y="2524178"/>
            <a:ext cx="863600" cy="8636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CBEB71B5-4C3C-3548-9647-FA1DA2D7432D}"/>
              </a:ext>
            </a:extLst>
          </p:cNvPr>
          <p:cNvSpPr txBox="1"/>
          <p:nvPr/>
        </p:nvSpPr>
        <p:spPr>
          <a:xfrm>
            <a:off x="2331324" y="335402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GIFTCloudWindows</a:t>
            </a:r>
            <a:endParaRPr lang="en-US" sz="800" dirty="0"/>
          </a:p>
          <a:p>
            <a:pPr algn="ctr"/>
            <a:r>
              <a:rPr lang="en-US" sz="800" dirty="0"/>
              <a:t>1000 GB</a:t>
            </a:r>
          </a:p>
          <a:p>
            <a:pPr algn="ctr"/>
            <a:r>
              <a:rPr lang="en-US" sz="800" dirty="0"/>
              <a:t>34.223.241.235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6DBA208-B9B0-8D40-88F4-174BDAFAC529}"/>
              </a:ext>
            </a:extLst>
          </p:cNvPr>
          <p:cNvSpPr txBox="1"/>
          <p:nvPr/>
        </p:nvSpPr>
        <p:spPr>
          <a:xfrm>
            <a:off x="4490324" y="3354025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GIFTCloudNuxeo</a:t>
            </a:r>
            <a:endParaRPr lang="en-US" sz="800" dirty="0"/>
          </a:p>
          <a:p>
            <a:pPr algn="ctr"/>
            <a:r>
              <a:rPr lang="en-US" sz="800" dirty="0"/>
              <a:t>1000 GB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8921A9A-23BF-284D-9325-E20C19F2370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3000" y="2795225"/>
            <a:ext cx="903448" cy="5588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B3C98DDD-8AEF-D14D-A9B1-0B1EAEDAD70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6101" y="2676579"/>
            <a:ext cx="677446" cy="677446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9D056CC0-E009-EC4A-BAF1-82A7451FA214}"/>
              </a:ext>
            </a:extLst>
          </p:cNvPr>
          <p:cNvSpPr txBox="1"/>
          <p:nvPr/>
        </p:nvSpPr>
        <p:spPr>
          <a:xfrm>
            <a:off x="6522324" y="33570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giftclouddbpostgre</a:t>
            </a:r>
            <a:endParaRPr lang="en-US" sz="800" dirty="0"/>
          </a:p>
          <a:p>
            <a:pPr algn="ctr"/>
            <a:r>
              <a:rPr lang="en-US" sz="800" dirty="0"/>
              <a:t> 100 GB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333499E-9B13-F34E-B00D-9EC6A7EFD404}"/>
              </a:ext>
            </a:extLst>
          </p:cNvPr>
          <p:cNvSpPr/>
          <p:nvPr/>
        </p:nvSpPr>
        <p:spPr>
          <a:xfrm>
            <a:off x="556190" y="2795225"/>
            <a:ext cx="142378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GIFT</a:t>
            </a:r>
          </a:p>
          <a:p>
            <a:pPr algn="ctr"/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Cloud</a:t>
            </a:r>
          </a:p>
          <a:p>
            <a:pPr algn="ctr"/>
            <a:r>
              <a:rPr 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(Production)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F4D12B75-B5E9-114D-B562-EF76301B3028}"/>
              </a:ext>
            </a:extLst>
          </p:cNvPr>
          <p:cNvSpPr/>
          <p:nvPr/>
        </p:nvSpPr>
        <p:spPr>
          <a:xfrm>
            <a:off x="631626" y="3761603"/>
            <a:ext cx="7978973" cy="12915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7970495E-C0A1-3949-BDE2-9679C16BC720}"/>
              </a:ext>
            </a:extLst>
          </p:cNvPr>
          <p:cNvSpPr/>
          <p:nvPr/>
        </p:nvSpPr>
        <p:spPr>
          <a:xfrm>
            <a:off x="631625" y="2423719"/>
            <a:ext cx="7978973" cy="13453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B198B1-D26D-46B7-9B69-4538523E100E}"/>
              </a:ext>
            </a:extLst>
          </p:cNvPr>
          <p:cNvSpPr txBox="1"/>
          <p:nvPr/>
        </p:nvSpPr>
        <p:spPr>
          <a:xfrm>
            <a:off x="631625" y="3743685"/>
            <a:ext cx="3711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Currently testing GIFT-CaSS Baseline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27DA637-B5DE-C346-9EAC-C963572F6B10}"/>
              </a:ext>
            </a:extLst>
          </p:cNvPr>
          <p:cNvSpPr txBox="1"/>
          <p:nvPr/>
        </p:nvSpPr>
        <p:spPr>
          <a:xfrm>
            <a:off x="4490323" y="5883228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GIFTCoreLinux</a:t>
            </a:r>
            <a:endParaRPr lang="en-US" sz="800" dirty="0"/>
          </a:p>
          <a:p>
            <a:pPr algn="ctr"/>
            <a:r>
              <a:rPr lang="en-US" sz="800" dirty="0"/>
              <a:t>128 GB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A64D71F8-6D4F-FB4C-AE55-24990402BCB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2999" y="5324428"/>
            <a:ext cx="903448" cy="55880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85557B1-EB93-F84D-A01F-710042C8BBE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6100" y="5205782"/>
            <a:ext cx="677446" cy="677446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DAAB4C33-D640-2446-8C06-9E688C5EB1E8}"/>
              </a:ext>
            </a:extLst>
          </p:cNvPr>
          <p:cNvSpPr txBox="1"/>
          <p:nvPr/>
        </p:nvSpPr>
        <p:spPr>
          <a:xfrm>
            <a:off x="6522323" y="5886269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GIFTCoreLinuxRDS</a:t>
            </a:r>
            <a:endParaRPr lang="en-US" sz="800" dirty="0"/>
          </a:p>
          <a:p>
            <a:pPr algn="ctr"/>
            <a:r>
              <a:rPr lang="en-US" sz="800" dirty="0"/>
              <a:t> 100 GB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34D9866-5677-E044-8411-22E092DA0A07}"/>
              </a:ext>
            </a:extLst>
          </p:cNvPr>
          <p:cNvSpPr/>
          <p:nvPr/>
        </p:nvSpPr>
        <p:spPr>
          <a:xfrm>
            <a:off x="731718" y="5324428"/>
            <a:ext cx="10727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Linux</a:t>
            </a:r>
            <a:br>
              <a:rPr 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GIFT-port</a:t>
            </a:r>
            <a:br>
              <a:rPr 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Testing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EC25B016-28C9-1C47-B046-DC0841C4AED2}"/>
              </a:ext>
            </a:extLst>
          </p:cNvPr>
          <p:cNvSpPr/>
          <p:nvPr/>
        </p:nvSpPr>
        <p:spPr>
          <a:xfrm>
            <a:off x="631625" y="5047430"/>
            <a:ext cx="7978973" cy="12915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A0DBC8C-B0AE-AF42-9CD3-03745219BD06}"/>
              </a:ext>
            </a:extLst>
          </p:cNvPr>
          <p:cNvSpPr txBox="1"/>
          <p:nvPr/>
        </p:nvSpPr>
        <p:spPr>
          <a:xfrm>
            <a:off x="631624" y="5029512"/>
            <a:ext cx="40863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</a:rPr>
              <a:t>Feasibility Study for Linux Version of GIFT</a:t>
            </a:r>
          </a:p>
        </p:txBody>
      </p:sp>
    </p:spTree>
    <p:extLst>
      <p:ext uri="{BB962C8B-B14F-4D97-AF65-F5344CB8AC3E}">
        <p14:creationId xmlns:p14="http://schemas.microsoft.com/office/powerpoint/2010/main" val="210254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AWS Maintenance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AWS / RDS Current State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44C30CC-C878-3649-9C86-87CFCAEADD4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3925" y="2774553"/>
            <a:ext cx="863600" cy="8636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1FBB4FA-2934-BA4C-812B-E631B21F328C}"/>
              </a:ext>
            </a:extLst>
          </p:cNvPr>
          <p:cNvSpPr txBox="1"/>
          <p:nvPr/>
        </p:nvSpPr>
        <p:spPr>
          <a:xfrm>
            <a:off x="2331325" y="3604400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GIFTCloudELGG</a:t>
            </a:r>
            <a:endParaRPr lang="en-US" sz="800" dirty="0"/>
          </a:p>
          <a:p>
            <a:pPr algn="ctr"/>
            <a:r>
              <a:rPr lang="en-US" sz="800" dirty="0"/>
              <a:t>30 GB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307271-3C51-6D43-B435-7AFEF3020A96}"/>
              </a:ext>
            </a:extLst>
          </p:cNvPr>
          <p:cNvSpPr txBox="1"/>
          <p:nvPr/>
        </p:nvSpPr>
        <p:spPr>
          <a:xfrm>
            <a:off x="4334956" y="3628733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GIFTPiwikBitnami</a:t>
            </a:r>
            <a:endParaRPr lang="en-US" sz="800" dirty="0"/>
          </a:p>
          <a:p>
            <a:pPr algn="ctr"/>
            <a:r>
              <a:rPr lang="en-US" sz="800" dirty="0"/>
              <a:t>10 GB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21E0D5C-8B9E-DD42-8F08-D7F50753B81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7632" y="3069933"/>
            <a:ext cx="903448" cy="5588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BDFB8DA0-CA5A-6640-B5E8-D773D89B760F}"/>
              </a:ext>
            </a:extLst>
          </p:cNvPr>
          <p:cNvSpPr/>
          <p:nvPr/>
        </p:nvSpPr>
        <p:spPr>
          <a:xfrm>
            <a:off x="777521" y="3810893"/>
            <a:ext cx="95731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Support</a:t>
            </a:r>
          </a:p>
          <a:p>
            <a:pPr algn="ctr"/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VMs</a:t>
            </a:r>
            <a:endParaRPr lang="en-US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6DBA208-B9B0-8D40-88F4-174BDAFAC529}"/>
              </a:ext>
            </a:extLst>
          </p:cNvPr>
          <p:cNvSpPr txBox="1"/>
          <p:nvPr/>
        </p:nvSpPr>
        <p:spPr>
          <a:xfrm>
            <a:off x="6334079" y="3624505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GIFTCloudMonitoring</a:t>
            </a:r>
            <a:endParaRPr lang="en-US" sz="800" dirty="0"/>
          </a:p>
          <a:p>
            <a:pPr algn="ctr"/>
            <a:r>
              <a:rPr lang="en-US" sz="800" dirty="0"/>
              <a:t>40 GB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8921A9A-23BF-284D-9325-E20C19F2370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96755" y="3065705"/>
            <a:ext cx="903448" cy="558800"/>
          </a:xfrm>
          <a:prstGeom prst="rect">
            <a:avLst/>
          </a:prstGeom>
        </p:spPr>
      </p:pic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F4D12B75-B5E9-114D-B562-EF76301B3028}"/>
              </a:ext>
            </a:extLst>
          </p:cNvPr>
          <p:cNvSpPr/>
          <p:nvPr/>
        </p:nvSpPr>
        <p:spPr>
          <a:xfrm>
            <a:off x="631627" y="2768601"/>
            <a:ext cx="7978973" cy="26693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53CAF4-4D36-1A43-8D52-B1471DA915BA}"/>
              </a:ext>
            </a:extLst>
          </p:cNvPr>
          <p:cNvSpPr txBox="1"/>
          <p:nvPr/>
        </p:nvSpPr>
        <p:spPr>
          <a:xfrm>
            <a:off x="3792317" y="5098371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Various Image Copies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8DAE4C-9A25-8A48-A346-A09B781888FE}"/>
              </a:ext>
            </a:extLst>
          </p:cNvPr>
          <p:cNvSpPr txBox="1"/>
          <p:nvPr/>
        </p:nvSpPr>
        <p:spPr>
          <a:xfrm>
            <a:off x="1149840" y="5523388"/>
            <a:ext cx="6844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Estimated Monthly Cost: Estimated at roughly $2,000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3EDA433-95B1-0541-A959-20C323609F87}"/>
              </a:ext>
            </a:extLst>
          </p:cNvPr>
          <p:cNvSpPr txBox="1"/>
          <p:nvPr/>
        </p:nvSpPr>
        <p:spPr>
          <a:xfrm>
            <a:off x="4334956" y="4715424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CaSSFedoraCore</a:t>
            </a:r>
            <a:endParaRPr lang="en-US" sz="800" dirty="0"/>
          </a:p>
          <a:p>
            <a:pPr algn="ctr"/>
            <a:r>
              <a:rPr lang="en-US" sz="800" dirty="0"/>
              <a:t>32 GB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EC08C01-206B-ED49-AD49-56D8B9A7395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7632" y="4156624"/>
            <a:ext cx="903448" cy="5588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5D985CF-3D73-3C41-858C-737F003AABB4}"/>
              </a:ext>
            </a:extLst>
          </p:cNvPr>
          <p:cNvSpPr txBox="1"/>
          <p:nvPr/>
        </p:nvSpPr>
        <p:spPr>
          <a:xfrm>
            <a:off x="6330075" y="4715424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CaSSDebianCore</a:t>
            </a:r>
            <a:endParaRPr lang="en-US" sz="800" dirty="0"/>
          </a:p>
          <a:p>
            <a:pPr algn="ctr"/>
            <a:r>
              <a:rPr lang="en-US" sz="800" dirty="0"/>
              <a:t>32 GB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8D3D34B-C6FB-B74A-AD08-03895FFC0FD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92751" y="4156624"/>
            <a:ext cx="903448" cy="5588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3BCF73B-FF79-1248-AC1F-A1949BC5609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3925" y="3928886"/>
            <a:ext cx="863600" cy="8636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CD85A72C-7897-634A-A85C-AB59212F18BA}"/>
              </a:ext>
            </a:extLst>
          </p:cNvPr>
          <p:cNvSpPr txBox="1"/>
          <p:nvPr/>
        </p:nvSpPr>
        <p:spPr>
          <a:xfrm>
            <a:off x="2331325" y="4758733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/>
              <a:t>CaSSWindowsServer</a:t>
            </a:r>
            <a:endParaRPr lang="en-US" sz="800" dirty="0"/>
          </a:p>
          <a:p>
            <a:pPr algn="ctr"/>
            <a:r>
              <a:rPr lang="en-US" sz="800" dirty="0"/>
              <a:t>128 GB</a:t>
            </a:r>
          </a:p>
        </p:txBody>
      </p:sp>
    </p:spTree>
    <p:extLst>
      <p:ext uri="{BB962C8B-B14F-4D97-AF65-F5344CB8AC3E}">
        <p14:creationId xmlns:p14="http://schemas.microsoft.com/office/powerpoint/2010/main" val="495518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8A794-4F2E-B94F-AF2E-B09345B94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STEEL-R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E2BA4-E26A-B74D-888D-B3A325D8E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979" y="2171701"/>
            <a:ext cx="8343899" cy="328017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Participating in the Weekly Huddle and (2) Integration Jams</a:t>
            </a:r>
          </a:p>
          <a:p>
            <a:pPr marL="231458" lvl="1" indent="0">
              <a:buNone/>
            </a:pPr>
            <a:endParaRPr lang="en-US" dirty="0"/>
          </a:p>
          <a:p>
            <a:pPr lvl="1"/>
            <a:r>
              <a:rPr lang="en-US" dirty="0"/>
              <a:t>STEEL-R Huddle – Items of Interest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MJR </a:t>
            </a:r>
            <a:r>
              <a:rPr lang="en-US" dirty="0" err="1">
                <a:solidFill>
                  <a:srgbClr val="FF0000"/>
                </a:solidFill>
              </a:rPr>
              <a:t>Kiper</a:t>
            </a:r>
            <a:r>
              <a:rPr lang="en-US" dirty="0">
                <a:solidFill>
                  <a:srgbClr val="FF0000"/>
                </a:solidFill>
              </a:rPr>
              <a:t> Confirmed the Exercise Week of 8 March 2021 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Video Processing Module - Discussing and Working Out the API’s - Discussed Work Breakout with Mike H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Overview of RIDE / STRIDE – Doug Maxwell Presented/Discussed STRIDE --- Will Provide Situational Awareness of Grass Roots Prototyping Efforts Ongoing in the TIF to Establish TSS-IS Testbed --    Ben – Can we get a Copy of DM’s Brief?</a:t>
            </a:r>
          </a:p>
          <a:p>
            <a:pPr marL="231458" lvl="1" indent="0">
              <a:buNone/>
            </a:pPr>
            <a:r>
              <a:rPr lang="en-US" dirty="0"/>
              <a:t>Other Items of Interest:</a:t>
            </a:r>
          </a:p>
          <a:p>
            <a:pPr lvl="1"/>
            <a:r>
              <a:rPr lang="en-US" sz="1125" dirty="0" err="1"/>
              <a:t>xAPI</a:t>
            </a:r>
            <a:r>
              <a:rPr lang="en-US" sz="1125" dirty="0"/>
              <a:t> Data Flow/</a:t>
            </a:r>
            <a:r>
              <a:rPr lang="en-US" sz="1125" dirty="0" err="1"/>
              <a:t>Translationton</a:t>
            </a:r>
            <a:r>
              <a:rPr lang="en-US" sz="1125" dirty="0"/>
              <a:t> Support the Required Competence Data Collection</a:t>
            </a:r>
          </a:p>
          <a:p>
            <a:pPr lvl="1"/>
            <a:r>
              <a:rPr lang="en-US" sz="1125" dirty="0"/>
              <a:t>Cease all Communications Over Non-Secure Networks – </a:t>
            </a:r>
            <a:r>
              <a:rPr lang="en-US" sz="1125" dirty="0">
                <a:solidFill>
                  <a:srgbClr val="FF0000"/>
                </a:solidFill>
              </a:rPr>
              <a:t>Ben, Any Updates?</a:t>
            </a:r>
          </a:p>
          <a:p>
            <a:pPr lvl="1"/>
            <a:r>
              <a:rPr lang="en-US" sz="1125" dirty="0"/>
              <a:t>Discussion, How Does the Competency Tested Feedback into the Scenario Homework Assignment – Review Design Recommendations for ITS’s, Volume 8, Data Visualization Chapter 3 – THE GIFT OF SCRUTABLE LEARNER MODELS: WHY AND HOW </a:t>
            </a:r>
          </a:p>
          <a:p>
            <a:pPr lvl="1"/>
            <a:r>
              <a:rPr lang="en-US" sz="1125" dirty="0"/>
              <a:t>SSI GIFTSym7 – GIFT, Competencies, VR and Biometrics Applied to Squad Training </a:t>
            </a:r>
            <a:endParaRPr lang="en-US" sz="1425" dirty="0"/>
          </a:p>
          <a:p>
            <a:pPr marL="308610" lvl="1" indent="0">
              <a:buNone/>
            </a:pPr>
            <a:endParaRPr lang="en-US" sz="135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396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12BF-5B80-4131-BADB-23F429220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cap="all" baseline="0">
                <a:latin typeface="+mj-lt"/>
                <a:ea typeface="+mj-ea"/>
                <a:cs typeface="+mj-cs"/>
              </a:rPr>
              <a:t>Vanderbilt video processing task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8C7144-C86D-4DAE-A10C-FFDAF4529352}"/>
              </a:ext>
            </a:extLst>
          </p:cNvPr>
          <p:cNvSpPr txBox="1"/>
          <p:nvPr/>
        </p:nvSpPr>
        <p:spPr>
          <a:xfrm>
            <a:off x="426128" y="1719071"/>
            <a:ext cx="4038600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57175" indent="-228600">
              <a:lnSpc>
                <a:spcPct val="90000"/>
              </a:lnSpc>
              <a:spcBef>
                <a:spcPct val="20000"/>
              </a:spcBef>
              <a:buClr>
                <a:srgbClr val="93A299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2"/>
                </a:solidFill>
              </a:rPr>
              <a:t>SSI met with Vanderbilt and Dignitas on Feb 12, 2021 to discuss implementing a video processing engine in GIFT</a:t>
            </a:r>
          </a:p>
          <a:p>
            <a:pPr marL="85725" indent="-228600">
              <a:lnSpc>
                <a:spcPct val="90000"/>
              </a:lnSpc>
              <a:spcBef>
                <a:spcPct val="20000"/>
              </a:spcBef>
              <a:buClr>
                <a:srgbClr val="93A299"/>
              </a:buClr>
              <a:buFont typeface="Arial" pitchFamily="34" charset="0"/>
              <a:buChar char="•"/>
              <a:defRPr/>
            </a:pPr>
            <a:endParaRPr lang="en-US" dirty="0">
              <a:solidFill>
                <a:schemeClr val="tx2"/>
              </a:solidFill>
            </a:endParaRPr>
          </a:p>
          <a:p>
            <a:pPr marL="257175" indent="-228600">
              <a:lnSpc>
                <a:spcPct val="90000"/>
              </a:lnSpc>
              <a:spcBef>
                <a:spcPct val="20000"/>
              </a:spcBef>
              <a:buClr>
                <a:srgbClr val="93A299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2"/>
                </a:solidFill>
              </a:rPr>
              <a:t>SSI is tasked with creating a condition editor for the video processing condition. </a:t>
            </a:r>
          </a:p>
          <a:p>
            <a:pPr marL="257175" indent="-228600">
              <a:lnSpc>
                <a:spcPct val="90000"/>
              </a:lnSpc>
              <a:spcBef>
                <a:spcPct val="20000"/>
              </a:spcBef>
              <a:buClr>
                <a:srgbClr val="93A299"/>
              </a:buClr>
              <a:buFont typeface="Arial" pitchFamily="34" charset="0"/>
              <a:buChar char="•"/>
              <a:defRPr/>
            </a:pPr>
            <a:endParaRPr lang="en-US" dirty="0">
              <a:solidFill>
                <a:schemeClr val="tx2"/>
              </a:solidFill>
            </a:endParaRPr>
          </a:p>
          <a:p>
            <a:pPr marL="257175" indent="-228600">
              <a:lnSpc>
                <a:spcPct val="90000"/>
              </a:lnSpc>
              <a:spcBef>
                <a:spcPct val="20000"/>
              </a:spcBef>
              <a:buClr>
                <a:srgbClr val="93A299"/>
              </a:buCl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2"/>
                </a:solidFill>
              </a:rPr>
              <a:t>SSI has begun creating a condition editor for this task. We have a simple condition editor with an example condition for the time being and a team picker.</a:t>
            </a:r>
          </a:p>
        </p:txBody>
      </p:sp>
      <p:pic>
        <p:nvPicPr>
          <p:cNvPr id="6" name="Content Placeholder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2DB74A75-9A0C-A24A-A795-E9F8B64A23A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80164"/>
            <a:ext cx="4038600" cy="3685221"/>
          </a:xfr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3665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8D268-47D8-2047-85DA-9FD2E7B86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Deliverable Tickets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32235-1D96-0943-962D-5788AC750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  <a:p>
            <a:r>
              <a:rPr lang="en-US" dirty="0"/>
              <a:t>Other Emails / Tickets for Deliverables Increased in Priority</a:t>
            </a:r>
          </a:p>
          <a:p>
            <a:endParaRPr lang="en-US" dirty="0"/>
          </a:p>
          <a:p>
            <a:pPr lvl="1"/>
            <a:r>
              <a:rPr lang="en-US" dirty="0"/>
              <a:t>Paused for proposal / contractual efforts and initial Gift-to-Linux feasibility study.  Also, Vanderbilt Video Processor task seemed like higher priority to complete by next week (ASAP for testing).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Timed Surveys is (again) in progress to reintegrate with most-current GIFT baseline </a:t>
            </a:r>
          </a:p>
          <a:p>
            <a:pPr lvl="1"/>
            <a:endParaRPr lang="en-US" dirty="0"/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058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96849-7E0D-1945-8E96-06AC54077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A47C7-5F6A-AF47-B170-7FC15D9A8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400" dirty="0"/>
              <a:t>Current Tasking, In Order of Priority (Please Comment if Needed)</a:t>
            </a:r>
          </a:p>
          <a:p>
            <a:pPr lvl="1"/>
            <a:endParaRPr lang="en-US" sz="1100" dirty="0"/>
          </a:p>
          <a:p>
            <a:pPr lvl="1"/>
            <a:r>
              <a:rPr lang="en-US" sz="1400" dirty="0"/>
              <a:t>Send Final Reports and Next Proposal to CO</a:t>
            </a:r>
          </a:p>
          <a:p>
            <a:pPr lvl="1"/>
            <a:r>
              <a:rPr lang="en-US" sz="1400" dirty="0"/>
              <a:t>Vanderbilt Video Processor Task</a:t>
            </a:r>
          </a:p>
          <a:p>
            <a:pPr lvl="1"/>
            <a:r>
              <a:rPr lang="en-US" sz="1400" dirty="0"/>
              <a:t>Deliver feasibility study for GIFT-to-Linux port, and VM-in-VM study</a:t>
            </a:r>
          </a:p>
          <a:p>
            <a:pPr lvl="1"/>
            <a:r>
              <a:rPr lang="en-US" sz="1400" dirty="0"/>
              <a:t>Deliver Timed Survey build (different branch from 1+ years ago, ‘Alpha’ functionality as the auto timed-progression still had 1 critical bug.  Will reanalyze with merged current GIFT trunk baseline)</a:t>
            </a:r>
          </a:p>
          <a:p>
            <a:pPr lvl="1"/>
            <a:r>
              <a:rPr lang="en-US" sz="1400" strike="sngStrike" dirty="0"/>
              <a:t>Perform AWS updates for RDS and Certs, Downtime Event</a:t>
            </a:r>
          </a:p>
          <a:p>
            <a:pPr lvl="1"/>
            <a:r>
              <a:rPr lang="en-US" sz="1400" dirty="0"/>
              <a:t>Continue working highest-priority GIFT-CaSS tickets</a:t>
            </a:r>
          </a:p>
          <a:p>
            <a:pPr lvl="1"/>
            <a:r>
              <a:rPr lang="en-US" sz="1400" dirty="0"/>
              <a:t>Support STEEL-R meetings and guide GIFT-CaSS I&amp;T from requirements</a:t>
            </a:r>
          </a:p>
          <a:p>
            <a:pPr lvl="1"/>
            <a:r>
              <a:rPr lang="en-US" sz="1400" strike="sngStrike" dirty="0"/>
              <a:t>Deliver “Phase I” of GIFT-CaSS I&amp;T</a:t>
            </a:r>
          </a:p>
          <a:p>
            <a:pPr lvl="1"/>
            <a:r>
              <a:rPr lang="en-US" sz="1400" strike="sngStrike" dirty="0"/>
              <a:t>Assist GIFT stakeholders deploy AWS GIFT instances</a:t>
            </a:r>
          </a:p>
          <a:p>
            <a:pPr lvl="1"/>
            <a:r>
              <a:rPr lang="en-US" sz="1400" strike="sngStrike" dirty="0"/>
              <a:t>Audit AWS Systems for potential stoppages and backup local copies</a:t>
            </a:r>
          </a:p>
          <a:p>
            <a:pPr lvl="1"/>
            <a:r>
              <a:rPr lang="en-US" sz="1400" dirty="0"/>
              <a:t>Resolve final i18n GAT Language Pack challenges with DT, and assist with test plans and any other issues possible</a:t>
            </a:r>
          </a:p>
        </p:txBody>
      </p:sp>
    </p:spTree>
    <p:extLst>
      <p:ext uri="{BB962C8B-B14F-4D97-AF65-F5344CB8AC3E}">
        <p14:creationId xmlns:p14="http://schemas.microsoft.com/office/powerpoint/2010/main" val="3295501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70DDF-4C2C-694F-8C38-A50278112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A1030-264A-764F-A431-E21A8BD7E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7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Custom 1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0070C0"/>
      </a:hlink>
      <a:folHlink>
        <a:srgbClr val="7030A0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28703</TotalTime>
  <Words>858</Words>
  <Application>Microsoft Macintosh PowerPoint</Application>
  <PresentationFormat>On-screen Show (4:3)</PresentationFormat>
  <Paragraphs>110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Book Antiqua</vt:lpstr>
      <vt:lpstr>Calibri</vt:lpstr>
      <vt:lpstr>Calibri Light</vt:lpstr>
      <vt:lpstr>Century Gothic</vt:lpstr>
      <vt:lpstr>Helvetica</vt:lpstr>
      <vt:lpstr>Times New Roman</vt:lpstr>
      <vt:lpstr>Apothecary</vt:lpstr>
      <vt:lpstr>Custom Design</vt:lpstr>
      <vt:lpstr>GIFT: Internationalization and Core GIFT Enhancements</vt:lpstr>
      <vt:lpstr>AWS Maintenance</vt:lpstr>
      <vt:lpstr>AWS Maintenance</vt:lpstr>
      <vt:lpstr>STEEL-R SUPPORT</vt:lpstr>
      <vt:lpstr>Vanderbilt video processing task</vt:lpstr>
      <vt:lpstr>Deliverable Tickets</vt:lpstr>
      <vt:lpstr>Overall Priorities</vt:lpstr>
      <vt:lpstr>Reference Slides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C M</cp:lastModifiedBy>
  <cp:revision>947</cp:revision>
  <dcterms:created xsi:type="dcterms:W3CDTF">2013-08-28T01:16:40Z</dcterms:created>
  <dcterms:modified xsi:type="dcterms:W3CDTF">2021-02-19T15:21:48Z</dcterms:modified>
</cp:coreProperties>
</file>